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3" r:id="rId28"/>
    <p:sldId id="304" r:id="rId29"/>
    <p:sldId id="30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0" autoAdjust="0"/>
    <p:restoredTop sz="92627" autoAdjust="0"/>
  </p:normalViewPr>
  <p:slideViewPr>
    <p:cSldViewPr snapToGrid="0">
      <p:cViewPr>
        <p:scale>
          <a:sx n="60" d="100"/>
          <a:sy n="60" d="100"/>
        </p:scale>
        <p:origin x="168" y="20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2016-01-06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a:t>
            </a:r>
            <a:r>
              <a:rPr lang="en-US" dirty="0" err="1" smtClean="0"/>
              <a:t>iis-lb</a:t>
            </a:r>
            <a:r>
              <a:rPr lang="en-US" dirty="0" smtClean="0"/>
              <a:t> cookbook, there is an defined attribute that establishes the members</a:t>
            </a:r>
            <a:r>
              <a:rPr lang="en-US" baseline="0" dirty="0" smtClean="0"/>
              <a:t> that receive the proxy requests from the load balancer. This is available in a node attribute available through `node['</a:t>
            </a:r>
            <a:r>
              <a:rPr lang="en-US" baseline="0" dirty="0" err="1" smtClean="0"/>
              <a:t>iis-lb</a:t>
            </a:r>
            <a:r>
              <a:rPr lang="en-US" baseline="0" dirty="0" smtClean="0"/>
              <a:t>']['members']`.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a:t>
            </a:r>
            <a:r>
              <a:rPr lang="en-US" dirty="0" err="1" smtClean="0"/>
              <a:t>myiis</a:t>
            </a:r>
            <a:r>
              <a:rPr lang="en-US" dirty="0" smtClean="0"/>
              <a:t>-lb.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a:t>
            </a:r>
            <a:r>
              <a:rPr lang="en-US" dirty="0" err="1" smtClean="0"/>
              <a:t>iis-lb</a:t>
            </a:r>
            <a:r>
              <a:rPr lang="en-US" dirty="0" smtClean="0"/>
              <a:t>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a:t>
            </a:r>
            <a:r>
              <a:rPr lang="en-US" baseline="0" dirty="0" err="1" smtClean="0"/>
              <a:t>iis-lb</a:t>
            </a:r>
            <a:r>
              <a:rPr lang="en-US" baseline="0" dirty="0" smtClean="0"/>
              <a:t>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a:t>
            </a:r>
            <a:r>
              <a:rPr lang="en-US" dirty="0" err="1" smtClean="0"/>
              <a:t>iis-lb</a:t>
            </a:r>
            <a:r>
              <a:rPr lang="en-US" dirty="0" smtClean="0"/>
              <a:t> cookbook assumes that there are two different services running on the localhost at port 4000 and port 4001. The </a:t>
            </a:r>
            <a:r>
              <a:rPr lang="en-US" dirty="0" err="1" smtClean="0"/>
              <a:t>iis-lb</a:t>
            </a:r>
            <a:r>
              <a:rPr lang="en-US" dirty="0" smtClean="0"/>
              <a:t>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a:p>
            <a:r>
              <a:rPr lang="en-US"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a:t>
            </a:r>
            <a:r>
              <a:rPr lang="en-US" baseline="0" dirty="0" err="1" smtClean="0"/>
              <a:t>iis-lb</a:t>
            </a:r>
            <a:r>
              <a:rPr lang="en-US" baseline="0" dirty="0" smtClean="0"/>
              <a:t>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a:t>
            </a:r>
            <a:r>
              <a:rPr lang="en-US" dirty="0" err="1" smtClean="0"/>
              <a:t>myiis-lb</a:t>
            </a:r>
            <a:r>
              <a:rPr lang="en-US" dirty="0" smtClean="0"/>
              <a:t>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the following example code within the README that the</a:t>
            </a:r>
            <a:r>
              <a:rPr lang="en-US" baseline="0" dirty="0" smtClean="0"/>
              <a:t> author has provided. This example code shows how to override the default values within a recipe. Copy and paste the example code into the default recipe above the </a:t>
            </a:r>
            <a:r>
              <a:rPr lang="en-US" baseline="0" dirty="0" err="1" smtClean="0"/>
              <a:t>include_recipe</a:t>
            </a:r>
            <a:r>
              <a:rPr lang="en-US" baseline="0" dirty="0" smtClean="0"/>
              <a:t> line.</a:t>
            </a:r>
          </a:p>
          <a:p>
            <a:endParaRPr lang="en-US" baseline="0" dirty="0" smtClean="0"/>
          </a:p>
          <a:p>
            <a:r>
              <a:rPr lang="en-US" baseline="0" dirty="0" smtClean="0"/>
              <a:t>More modifications are still necessary to override the original recipe and replace it with the values of the systems within our infrastructure.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 </a:t>
            </a:r>
          </a:p>
          <a:p>
            <a:endParaRPr lang="en-US" baseline="0" dirty="0" smtClean="0"/>
          </a:p>
          <a:p>
            <a:r>
              <a:rPr lang="en-US" baseline="0" dirty="0" smtClean="0"/>
              <a:t>NOTE: Your details will be different than the values that appear here. Use the `knife node show -a ec2` command to find the public hostname and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recipe should appear like the following (with your custom values). Here we have a default recipe that first replaces the default values with only one default value which is your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a:t>
            </a:r>
            <a:r>
              <a:rPr lang="en-US" baseline="0" dirty="0" err="1" smtClean="0"/>
              <a:t>myiis-lb</a:t>
            </a:r>
            <a:r>
              <a:rPr lang="en-US" baseline="0" dirty="0" smtClean="0"/>
              <a:t>'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a:t>
            </a:r>
            <a:r>
              <a:rPr lang="en-US" dirty="0" err="1" smtClean="0"/>
              <a:t>iis-lb</a:t>
            </a:r>
            <a:r>
              <a:rPr lang="en-US" dirty="0" smtClean="0"/>
              <a:t> cookbook and its dependencies as well. The </a:t>
            </a:r>
            <a:r>
              <a:rPr lang="en-US" dirty="0" err="1" smtClean="0"/>
              <a:t>iis-lb</a:t>
            </a:r>
            <a:r>
              <a:rPr lang="en-US" dirty="0" smtClean="0"/>
              <a:t>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load balancer. </a:t>
            </a:r>
          </a:p>
          <a:p>
            <a:endParaRPr lang="en-US" dirty="0" smtClean="0"/>
          </a:p>
          <a:p>
            <a:r>
              <a:rPr lang="en-US" dirty="0" smtClean="0"/>
              <a:t>A load balancer is able to receive requests and relay them to other systems. In our case, we specifically want to use the load balancer to balance the entire traffic load between one or more systems.</a:t>
            </a:r>
          </a:p>
          <a:p>
            <a:endParaRPr lang="en-US" dirty="0" smtClean="0"/>
          </a:p>
          <a:p>
            <a:r>
              <a:rPr lang="en-US" dirty="0" smtClean="0"/>
              <a:t>This means we will need to establish a new node within our organization, install the necessary software to make the node a load balancer, and configure it so that it will relay requests to our existing node running </a:t>
            </a:r>
            <a:r>
              <a:rPr lang="en-US" dirty="0" err="1" smtClean="0"/>
              <a:t>iis</a:t>
            </a:r>
            <a:r>
              <a:rPr lang="en-US" dirty="0" smtClean="0"/>
              <a:t>-demo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
            </a:r>
            <a:r>
              <a:rPr lang="en-US" dirty="0" err="1" smtClean="0"/>
              <a:t>myiis-lb</a:t>
            </a:r>
            <a:r>
              <a:rPr lang="en-US" dirty="0" smtClean="0"/>
              <a:t> cookbook's default recipe is ready to be assigned to a run list of a node. So we'll need another node. The</a:t>
            </a:r>
            <a:r>
              <a:rPr lang="en-US" baseline="0" dirty="0" smtClean="0"/>
              <a:t> new load balancer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a:t>
            </a:r>
            <a:r>
              <a:rPr lang="en-US" dirty="0" err="1" smtClean="0"/>
              <a:t>myiis-lb's</a:t>
            </a:r>
            <a:r>
              <a:rPr lang="en-US" dirty="0" smtClean="0"/>
              <a:t> default recipe. </a:t>
            </a:r>
          </a:p>
          <a:p>
            <a:endParaRPr lang="en-US" dirty="0" smtClean="0"/>
          </a:p>
          <a:p>
            <a:r>
              <a:rPr lang="en-US" dirty="0" smtClean="0"/>
              <a:t>After setting that value, RDP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a:t>
            </a:r>
            <a:r>
              <a:rPr lang="en-US" dirty="0" err="1" smtClean="0"/>
              <a:t>myiis-lb</a:t>
            </a:r>
            <a:r>
              <a:rPr lang="en-US" dirty="0" smtClean="0"/>
              <a:t>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a:t>
            </a:r>
            <a:r>
              <a:rPr lang="en-US" smtClean="0"/>
              <a:t>winrm' </a:t>
            </a:r>
            <a:r>
              <a:rPr lang="en-US" dirty="0" smtClean="0"/>
              <a:t>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t>
            </a:r>
            <a:r>
              <a:rPr lang="en-US" dirty="0" err="1" smtClean="0"/>
              <a:t>iis</a:t>
            </a:r>
            <a:r>
              <a:rPr lang="en-US" dirty="0" smtClean="0"/>
              <a:t>-demo on our first node, we could do the same thing here with a load balancer. We could read</a:t>
            </a:r>
            <a:r>
              <a:rPr lang="en-US" baseline="0" dirty="0" smtClean="0"/>
              <a:t> documentation or find tutorials on how to implement IIS as a load balancer. They would likely have us install necessary applications, set the configuration for the applications, write out files, and start the service.</a:t>
            </a:r>
          </a:p>
          <a:p>
            <a:endParaRPr lang="en-US" dirty="0" smtClean="0"/>
          </a:p>
          <a:p>
            <a:r>
              <a:rPr lang="en-US" dirty="0" smtClean="0"/>
              <a:t>The </a:t>
            </a:r>
            <a:r>
              <a:rPr lang="en-US" dirty="0" err="1" smtClean="0"/>
              <a:t>powershell_script</a:t>
            </a:r>
            <a:r>
              <a:rPr lang="en-US" baseline="0" dirty="0" smtClean="0"/>
              <a:t> resource, t</a:t>
            </a:r>
            <a:r>
              <a:rPr lang="en-US" dirty="0" smtClean="0"/>
              <a:t>emplate resource</a:t>
            </a:r>
            <a:r>
              <a:rPr lang="en-US" baseline="0" dirty="0" smtClean="0"/>
              <a:t>, </a:t>
            </a:r>
            <a:r>
              <a:rPr lang="en-US" baseline="0" dirty="0" err="1" smtClean="0"/>
              <a:t>registry_key</a:t>
            </a:r>
            <a:r>
              <a:rPr lang="en-US" baseline="0" dirty="0" smtClean="0"/>
              <a:t> resource, and s</a:t>
            </a:r>
            <a:r>
              <a:rPr lang="en-US" dirty="0" smtClean="0"/>
              <a:t>ervice resource</a:t>
            </a:r>
            <a:r>
              <a:rPr lang="en-US" baseline="0" dirty="0" smtClean="0"/>
              <a:t> </a:t>
            </a:r>
            <a:r>
              <a:rPr lang="en-US" dirty="0" smtClean="0"/>
              <a:t>are the core of configuration management</a:t>
            </a:r>
            <a:r>
              <a:rPr lang="en-US" baseline="0" dirty="0" smtClean="0"/>
              <a:t> on Windows. </a:t>
            </a:r>
            <a:r>
              <a:rPr lang="en-US" dirty="0" smtClean="0"/>
              <a:t>Most every recipe</a:t>
            </a:r>
            <a:r>
              <a:rPr lang="en-US" baseline="0" dirty="0" smtClean="0"/>
              <a:t> you write will often use these fundamental resources</a:t>
            </a:r>
            <a:r>
              <a:rPr lang="en-US" dirty="0" smtClean="0"/>
              <a:t>.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There are a lot of options for defining the search criteria that we will continue to explore. The most important criteria in this instance is star-colon-star. This means that we want to issue a command to all nodes. </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So if you want to execute a "sudo chef-client" run for all of your nodes, you should write out this command.</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You would need to provide the user name to log into the system, the password for that system, and then finally the command to execute.</a:t>
            </a:r>
          </a:p>
          <a:p>
            <a:r>
              <a:rPr lang="en-US" sz="1200" kern="1200" dirty="0" smtClean="0">
                <a:solidFill>
                  <a:schemeClr val="tx1"/>
                </a:solidFill>
                <a:effectLst/>
                <a:latin typeface="Arial" panose="020B0604020202020204" pitchFamily="34" charset="0"/>
                <a:ea typeface="+mn-ea"/>
                <a:cs typeface="Arial" panose="020B0604020202020204" pitchFamily="34" charset="0"/>
              </a:rPr>
              <a:t> </a:t>
            </a:r>
          </a:p>
          <a:p>
            <a:r>
              <a:rPr lang="en-US" sz="1200" kern="1200" dirty="0" smtClean="0">
                <a:solidFill>
                  <a:schemeClr val="tx1"/>
                </a:solidFill>
                <a:effectLst/>
                <a:latin typeface="Arial" panose="020B0604020202020204" pitchFamily="34" charset="0"/>
                <a:ea typeface="+mn-ea"/>
                <a:cs typeface="Arial" panose="020B0604020202020204" pitchFamily="34" charset="0"/>
              </a:rPr>
              <a:t>In this way, you could easily ask your nodes to update from your current workstation as long as they all have the same login credentials. For more security, you should likely use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 public</a:t>
            </a:r>
            <a:r>
              <a:rPr lang="en-US" baseline="0" dirty="0" smtClean="0"/>
              <a:t> IP address of your load balancer. It should display the web page of the web server node that the load balancer is configured to serve.</a:t>
            </a:r>
          </a:p>
          <a:p>
            <a:endParaRPr lang="en-US" baseline="0" dirty="0" smtClean="0"/>
          </a:p>
          <a:p>
            <a:r>
              <a:rPr lang="en-US" baseline="0" dirty="0" smtClean="0"/>
              <a:t>TODO: Update screenshot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a:t>
            </a:r>
            <a:r>
              <a:rPr lang="en-US" dirty="0" err="1" smtClean="0"/>
              <a:t>myiis-lb's</a:t>
            </a:r>
            <a:r>
              <a:rPr lang="en-US" dirty="0" smtClean="0"/>
              <a:t> cookbook's default recipe--relaying traffic to your first node running the </a:t>
            </a:r>
            <a:r>
              <a:rPr lang="en-US" dirty="0" err="1" smtClean="0"/>
              <a:t>iis</a:t>
            </a:r>
            <a:r>
              <a:rPr lang="en-US" dirty="0" smtClean="0"/>
              <a:t>-demo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winrm</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a:t>
            </a:r>
            <a:r>
              <a:rPr lang="en-US" dirty="0" err="1" smtClean="0"/>
              <a:t>iis-lb</a:t>
            </a:r>
            <a:r>
              <a:rPr lang="en-US" dirty="0" smtClean="0"/>
              <a:t>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a:t>
            </a:r>
            <a:r>
              <a:rPr lang="en-US" dirty="0" err="1" smtClean="0"/>
              <a:t>iis-lb</a:t>
            </a:r>
            <a:r>
              <a:rPr lang="en-US" dirty="0" smtClean="0"/>
              <a:t> (load balancer)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a:t>
            </a:r>
            <a:r>
              <a:rPr lang="en-US" dirty="0" err="1" smtClean="0"/>
              <a:t>iis-lb</a:t>
            </a:r>
            <a:r>
              <a:rPr lang="en-US" dirty="0" smtClean="0"/>
              <a:t>"</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a:t>
            </a:r>
            <a:r>
              <a:rPr lang="en-US" baseline="0" dirty="0" err="1" smtClean="0"/>
              <a:t>iis-lb</a:t>
            </a:r>
            <a:r>
              <a:rPr lang="en-US" baseline="0" dirty="0" smtClean="0"/>
              <a:t> cookbook is in that result set.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a:t>
            </a:r>
            <a:r>
              <a:rPr lang="en-US" dirty="0" err="1" smtClean="0"/>
              <a:t>iis-lb</a:t>
            </a:r>
            <a:r>
              <a:rPr lang="en-US" baseline="0" dirty="0" smtClean="0"/>
              <a:t> </a:t>
            </a:r>
            <a:r>
              <a:rPr lang="en-US" dirty="0" smtClean="0"/>
              <a:t>from the search results</a:t>
            </a:r>
            <a:r>
              <a:rPr lang="en-US" baseline="0" dirty="0" smtClean="0"/>
              <a: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TODO: Update screenshot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chef.io/attributes.html" TargetMode="External"/><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docs.chef.io/supermarket.html#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supermarket.chef.i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672" y="1892595"/>
            <a:ext cx="10145338" cy="5463687"/>
          </a:xfrm>
          <a:prstGeom prst="rect">
            <a:avLst/>
          </a:prstGeom>
        </p:spPr>
      </p:pic>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https://docs.chef.io/attributes.html</a:t>
            </a:r>
            <a:endParaRPr lang="en-US" sz="3200" dirty="0" smtClean="0"/>
          </a:p>
          <a:p>
            <a:pPr lvl="1"/>
            <a:endParaRPr lang="en-US" sz="2800" dirty="0" smtClean="0"/>
          </a:p>
          <a:p>
            <a:pPr lvl="1"/>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623" t="-370" r="623" b="45973"/>
          <a:stretch/>
        </p:blipFill>
        <p:spPr>
          <a:xfrm>
            <a:off x="5476061" y="1231099"/>
            <a:ext cx="10238859" cy="6254223"/>
          </a:xfrm>
          <a:prstGeom prst="rect">
            <a:avLst/>
          </a:prstGeom>
        </p:spPr>
      </p:pic>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err="1" smtClean="0">
                  <a:ln w="0"/>
                  <a:solidFill>
                    <a:schemeClr val="tx1"/>
                  </a:solidFill>
                  <a:effectLst>
                    <a:outerShdw blurRad="38100" dist="19050" dir="2700000" algn="tl" rotWithShape="0">
                      <a:schemeClr val="dk1">
                        <a:alpha val="40000"/>
                      </a:schemeClr>
                    </a:outerShdw>
                  </a:effectLst>
                </a:rPr>
                <a:t>iis-lb</a:t>
              </a:r>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action create</a:t>
            </a:r>
          </a:p>
          <a:p>
            <a:r>
              <a:rPr lang="en-US" sz="2200" dirty="0">
                <a:latin typeface="Courier New" panose="02070309020205020404" pitchFamily="49" charset="0"/>
                <a:cs typeface="Courier New" panose="02070309020205020404" pitchFamily="49" charset="0"/>
              </a:rPr>
              <a:t>    - create new directory C:/Users/sdelfante/chef-repo/cookbooks/</a:t>
            </a:r>
            <a:r>
              <a:rPr lang="en-US" sz="2200" dirty="0" err="1" smtClean="0">
                <a:latin typeface="Courier New" panose="02070309020205020404" pitchFamily="49" charset="0"/>
                <a:cs typeface="Courier New" panose="02070309020205020404" pitchFamily="49" charset="0"/>
              </a:rPr>
              <a:t>myiis-lb</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C:/Users/sdelfante/chef-repo/cookbooks/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a:t>
            </a:r>
            <a:r>
              <a:rPr lang="en-US" dirty="0" smtClean="0">
                <a:latin typeface="Courier New" panose="02070309020205020404" pitchFamily="49" charset="0"/>
                <a:cs typeface="Courier New" panose="02070309020205020404" pitchFamily="49" charset="0"/>
              </a:rPr>
              <a:t>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long_description 'Installs/Configures </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err="1" smtClean="0">
                <a:latin typeface="Courier New" panose="02070309020205020404" pitchFamily="49" charset="0"/>
                <a:cs typeface="Courier New" panose="02070309020205020404" pitchFamily="49" charset="0"/>
              </a:rPr>
              <a:t>depends</a:t>
            </a:r>
            <a:r>
              <a:rPr lang="fr-FR" dirty="0" smtClean="0">
                <a:latin typeface="Courier New" panose="02070309020205020404" pitchFamily="49" charset="0"/>
                <a:cs typeface="Courier New" panose="02070309020205020404" pitchFamily="49" charset="0"/>
              </a:rPr>
              <a:t> '</a:t>
            </a:r>
            <a:r>
              <a:rPr lang="fr-FR" dirty="0" err="1" smtClean="0">
                <a:latin typeface="Courier New" panose="02070309020205020404" pitchFamily="49" charset="0"/>
                <a:cs typeface="Courier New" panose="02070309020205020404" pitchFamily="49" charset="0"/>
              </a:rPr>
              <a:t>iis</a:t>
            </a:r>
            <a:r>
              <a:rPr lang="fr-FR" dirty="0" smtClean="0">
                <a:latin typeface="Courier New" panose="02070309020205020404" pitchFamily="49" charset="0"/>
                <a:cs typeface="Courier New" panose="02070309020205020404" pitchFamily="49" charset="0"/>
              </a:rPr>
              <a:t>-lb'</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a:xfrm>
            <a:off x="3013752" y="5989430"/>
            <a:ext cx="11318532" cy="1854956"/>
          </a:xfrm>
        </p:spPr>
        <p:txBody>
          <a:bodyPr>
            <a:normAutofit/>
          </a:bodyPr>
          <a:lstStyle/>
          <a:p>
            <a:pPr marL="380990" indent="-380990">
              <a:buFont typeface="Wingdings" charset="2"/>
              <a:buChar char="ü"/>
            </a:pPr>
            <a:r>
              <a:rPr lang="en-US" dirty="0" smtClean="0"/>
              <a:t>Find or create a cookbook to manage a </a:t>
            </a:r>
            <a:r>
              <a:rPr lang="en-US" dirty="0"/>
              <a:t>l</a:t>
            </a:r>
            <a:r>
              <a:rPr lang="en-US" dirty="0" smtClean="0"/>
              <a:t>oad </a:t>
            </a:r>
            <a:r>
              <a:rPr lang="en-US" dirty="0"/>
              <a:t>b</a:t>
            </a:r>
            <a:r>
              <a:rPr lang="en-US" dirty="0" smtClean="0"/>
              <a:t>alancer</a:t>
            </a:r>
          </a:p>
          <a:p>
            <a:pPr marL="380990" indent="-380990">
              <a:buFont typeface="Wingdings" charset="2"/>
              <a:buChar char="q"/>
            </a:pPr>
            <a:r>
              <a:rPr lang="en-US" dirty="0" smtClean="0"/>
              <a:t>Configure the load </a:t>
            </a:r>
            <a:r>
              <a:rPr lang="en-US" dirty="0"/>
              <a:t>b</a:t>
            </a:r>
            <a:r>
              <a:rPr lang="en-US" dirty="0" smtClean="0"/>
              <a:t>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a:t>
            </a:r>
            <a:r>
              <a:rPr lang="en-US" sz="2800" dirty="0" err="1" smtClean="0"/>
              <a:t>iis-lb</a:t>
            </a:r>
            <a:r>
              <a:rPr lang="en-US" sz="2800" dirty="0" smtClean="0"/>
              <a:t> </a:t>
            </a:r>
            <a:r>
              <a:rPr lang="en-US" sz="2800" dirty="0"/>
              <a:t>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Find cookbooks on the Chef Super Market</a:t>
            </a:r>
          </a:p>
          <a:p>
            <a:pPr marL="918610" lvl="1" indent="-609585">
              <a:buFont typeface="Wingdings" panose="05000000000000000000" pitchFamily="2" charset="2"/>
              <a:buChar char="Ø"/>
            </a:pPr>
            <a:r>
              <a:rPr lang="en-US" dirty="0" smtClean="0"/>
              <a:t>Create a wrapper cookbook</a:t>
            </a:r>
            <a:endParaRPr lang="en-US" dirty="0"/>
          </a:p>
          <a:p>
            <a:pPr marL="918610" lvl="1" indent="-609585">
              <a:buFont typeface="Wingdings" panose="05000000000000000000" pitchFamily="2" charset="2"/>
              <a:buChar char="Ø"/>
            </a:pPr>
            <a:r>
              <a:rPr lang="en-US" dirty="0" smtClean="0"/>
              <a:t>Replace the existing default values</a:t>
            </a:r>
            <a:endParaRPr lang="en-US" dirty="0"/>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a:t>
            </a:r>
            <a:r>
              <a:rPr lang="en-US" dirty="0" smtClean="0"/>
              <a:t>that runs the cookbook</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AWS VM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smtClean="0"/>
              <a:t>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a:t>
            </a:r>
            <a:r>
              <a:rPr lang="en-US" sz="3600" dirty="0" err="1" smtClean="0">
                <a:latin typeface="Courier New" panose="02070309020205020404" pitchFamily="49" charset="0"/>
                <a:cs typeface="Courier New" panose="02070309020205020404" pitchFamily="49" charset="0"/>
              </a:rPr>
              <a:t>myiis-lb</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err="1" smtClean="0">
                <a:latin typeface="Courier New" panose="02070309020205020404" pitchFamily="49" charset="0"/>
                <a:cs typeface="Courier New" panose="02070309020205020404" pitchFamily="49" charset="0"/>
              </a:rPr>
              <a:t>iis-lb</a:t>
            </a:r>
            <a:r>
              <a:rPr lang="en-US" sz="3600" dirty="0" smtClean="0">
                <a:latin typeface="Courier New" panose="02070309020205020404" pitchFamily="49" charset="0"/>
                <a:cs typeface="Courier New" panose="02070309020205020404" pitchFamily="49" charset="0"/>
              </a:rPr>
              <a:t>:</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smtClean="0">
                <a:latin typeface="Courier New" panose="02070309020205020404" pitchFamily="49" charset="0"/>
                <a:cs typeface="Courier New" panose="02070309020205020404" pitchFamily="49" charset="0"/>
              </a:rPr>
              <a:t>'</a:t>
            </a:r>
            <a:r>
              <a:rPr lang="en-US" sz="1900" dirty="0" err="1" smtClean="0">
                <a:latin typeface="Courier New" panose="02070309020205020404" pitchFamily="49" charset="0"/>
                <a:cs typeface="Courier New" panose="02070309020205020404" pitchFamily="49" charset="0"/>
              </a:rPr>
              <a:t>localhost</a:t>
            </a:r>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4001,</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4001</a:t>
            </a:r>
          </a:p>
          <a:p>
            <a:r>
              <a:rPr lang="en-US" sz="1900" dirty="0">
                <a:latin typeface="Courier New" panose="02070309020205020404" pitchFamily="49" charset="0"/>
                <a:cs typeface="Courier New" panose="02070309020205020404" pitchFamily="49" charset="0"/>
              </a:rPr>
              <a:t>  }]</a:t>
            </a:r>
          </a:p>
          <a:p>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
        <p:nvSpPr>
          <p:cNvPr id="10" name="Text Placeholder 7"/>
          <p:cNvSpPr>
            <a:spLocks noGrp="1"/>
          </p:cNvSpPr>
          <p:nvPr>
            <p:ph type="body" sz="quarter" idx="13"/>
          </p:nvPr>
        </p:nvSpPr>
        <p:spPr>
          <a:xfrm>
            <a:off x="1135063" y="2180167"/>
            <a:ext cx="14404975" cy="5080000"/>
          </a:xfrm>
        </p:spPr>
        <p:txBody>
          <a:bodyPr/>
          <a:lstStyle/>
          <a:p>
            <a:r>
              <a:rPr lang="en-US" dirty="0" smtClean="0"/>
              <a:t>+</a:t>
            </a:r>
            <a:endParaRPr lang="en-US" dirty="0"/>
          </a:p>
        </p:txBody>
      </p:sp>
    </p:spTree>
    <p:extLst>
      <p:ext uri="{BB962C8B-B14F-4D97-AF65-F5344CB8AC3E}">
        <p14:creationId xmlns:p14="http://schemas.microsoft.com/office/powerpoint/2010/main" val="215282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a:t> </a:t>
            </a:r>
            <a:r>
              <a:rPr lang="en-US" dirty="0" smtClean="0"/>
              <a:t>Default Recipe</a:t>
            </a:r>
            <a:endParaRPr lang="en-US" dirty="0"/>
          </a:p>
        </p:txBody>
      </p:sp>
      <p:sp>
        <p:nvSpPr>
          <p:cNvPr id="3" name="Content Placeholder 2"/>
          <p:cNvSpPr>
            <a:spLocks noGrp="1"/>
          </p:cNvSpPr>
          <p:nvPr>
            <p:ph sz="quarter" idx="10"/>
          </p:nvPr>
        </p:nvSpPr>
        <p:spPr/>
        <p:txBody>
          <a:bodyPr>
            <a:noAutofit/>
          </a:bodyPr>
          <a:lstStyle/>
          <a:p>
            <a:r>
              <a:rPr lang="en-US" sz="1900" dirty="0" err="1">
                <a:latin typeface="Courier New" panose="02070309020205020404" pitchFamily="49" charset="0"/>
                <a:cs typeface="Courier New" panose="02070309020205020404" pitchFamily="49" charset="0"/>
              </a:rPr>
              <a:t>node.default</a:t>
            </a:r>
            <a:r>
              <a:rPr lang="en-US" sz="1900" dirty="0">
                <a:latin typeface="Courier New" panose="02070309020205020404" pitchFamily="49" charset="0"/>
                <a:cs typeface="Courier New" panose="02070309020205020404" pitchFamily="49" charset="0"/>
              </a:rPr>
              <a:t>['</a:t>
            </a:r>
            <a:r>
              <a:rPr lang="en-US" sz="1900" dirty="0" err="1">
                <a:latin typeface="Courier New" panose="02070309020205020404" pitchFamily="49" charset="0"/>
                <a:cs typeface="Courier New" panose="02070309020205020404" pitchFamily="49" charset="0"/>
              </a:rPr>
              <a:t>iis-lb</a:t>
            </a:r>
            <a:r>
              <a:rPr lang="en-US" sz="1900" dirty="0">
                <a:latin typeface="Courier New" panose="02070309020205020404" pitchFamily="49" charset="0"/>
                <a:cs typeface="Courier New" panose="02070309020205020404" pitchFamily="49" charset="0"/>
              </a:rPr>
              <a:t>']['members'] = [</a:t>
            </a:r>
          </a:p>
          <a:p>
            <a:r>
              <a:rPr lang="en-US" sz="1900" dirty="0">
                <a:latin typeface="Courier New" panose="02070309020205020404" pitchFamily="49" charset="0"/>
                <a:cs typeface="Courier New" panose="02070309020205020404" pitchFamily="49" charset="0"/>
              </a:rPr>
              <a:t>  {</a:t>
            </a:r>
          </a:p>
          <a:p>
            <a:r>
              <a:rPr lang="en-US" sz="1900" dirty="0">
                <a:latin typeface="Courier New" panose="02070309020205020404" pitchFamily="49" charset="0"/>
                <a:cs typeface="Courier New" panose="02070309020205020404" pitchFamily="49" charset="0"/>
              </a:rPr>
              <a:t>    'address' =&gt; '</a:t>
            </a:r>
            <a:r>
              <a:rPr lang="en-US" sz="1900" dirty="0" err="1">
                <a:latin typeface="Courier New" panose="02070309020205020404" pitchFamily="49" charset="0"/>
                <a:cs typeface="Courier New" panose="02070309020205020404" pitchFamily="49" charset="0"/>
              </a:rPr>
              <a:t>localhost</a:t>
            </a:r>
            <a:r>
              <a:rPr lang="en-US" sz="1900" dirty="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'weight' =&gt; 100,</a:t>
            </a:r>
          </a:p>
          <a:p>
            <a:r>
              <a:rPr lang="en-US" sz="1900" dirty="0">
                <a:latin typeface="Courier New" panose="02070309020205020404" pitchFamily="49" charset="0"/>
                <a:cs typeface="Courier New" panose="02070309020205020404" pitchFamily="49" charset="0"/>
              </a:rPr>
              <a:t>    'port' =&gt; 4000,</a:t>
            </a:r>
          </a:p>
          <a:p>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ssl_port</a:t>
            </a:r>
            <a:r>
              <a:rPr lang="en-US" sz="1900" dirty="0">
                <a:latin typeface="Courier New" panose="02070309020205020404" pitchFamily="49" charset="0"/>
                <a:cs typeface="Courier New" panose="02070309020205020404" pitchFamily="49" charset="0"/>
              </a:rPr>
              <a:t>' =&gt; 4000</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a:t>
            </a:r>
          </a:p>
          <a:p>
            <a:r>
              <a:rPr lang="en-US" sz="1900" dirty="0">
                <a:latin typeface="Courier New" panose="02070309020205020404" pitchFamily="49" charset="0"/>
                <a:cs typeface="Courier New" panose="02070309020205020404" pitchFamily="49" charset="0"/>
              </a:rPr>
              <a:t> </a:t>
            </a:r>
            <a:r>
              <a:rPr lang="en-US" sz="1900" dirty="0" smtClean="0">
                <a:latin typeface="Courier New" panose="02070309020205020404" pitchFamily="49" charset="0"/>
                <a:cs typeface="Courier New" panose="02070309020205020404" pitchFamily="49" charset="0"/>
              </a:rPr>
              <a:t> {</a:t>
            </a:r>
            <a:endParaRPr lang="en-US" sz="19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'address</a:t>
            </a:r>
            <a:r>
              <a:rPr lang="en-US" sz="2000" dirty="0">
                <a:latin typeface="Courier New" panose="02070309020205020404" pitchFamily="49" charset="0"/>
                <a:cs typeface="Courier New" panose="02070309020205020404" pitchFamily="49" charset="0"/>
              </a:rPr>
              <a:t>' =&gt; 'ec2-52-8-71-11.us-west-1.compute.amazonaws.com',</a:t>
            </a:r>
          </a:p>
          <a:p>
            <a:r>
              <a:rPr lang="en-US" sz="2000" dirty="0">
                <a:latin typeface="Courier New" panose="02070309020205020404" pitchFamily="49" charset="0"/>
                <a:cs typeface="Courier New" panose="02070309020205020404" pitchFamily="49" charset="0"/>
              </a:rPr>
              <a:t>    'weight' =&gt; 100,</a:t>
            </a:r>
          </a:p>
          <a:p>
            <a:r>
              <a:rPr lang="en-US" sz="2000" dirty="0">
                <a:latin typeface="Courier New" panose="02070309020205020404" pitchFamily="49" charset="0"/>
                <a:cs typeface="Courier New" panose="02070309020205020404" pitchFamily="49" charset="0"/>
              </a:rPr>
              <a:t>    'port' =&gt; 80,</a:t>
            </a:r>
          </a:p>
          <a:p>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ssl_port</a:t>
            </a:r>
            <a:r>
              <a:rPr lang="en-US" sz="2000" dirty="0">
                <a:latin typeface="Courier New" panose="02070309020205020404" pitchFamily="49" charset="0"/>
                <a:cs typeface="Courier New" panose="02070309020205020404" pitchFamily="49" charset="0"/>
              </a:rPr>
              <a:t>' =&gt; </a:t>
            </a:r>
            <a:r>
              <a:rPr lang="en-US" sz="2000" dirty="0" smtClean="0">
                <a:latin typeface="Courier New" panose="02070309020205020404" pitchFamily="49" charset="0"/>
                <a:cs typeface="Courier New" panose="02070309020205020404" pitchFamily="49" charset="0"/>
              </a:rPr>
              <a:t>80</a:t>
            </a:r>
          </a:p>
          <a:p>
            <a:r>
              <a:rPr lang="en-US" sz="2000" dirty="0" smtClean="0">
                <a:latin typeface="Courier New" panose="02070309020205020404" pitchFamily="49" charset="0"/>
                <a:cs typeface="Courier New" panose="02070309020205020404" pitchFamily="49" charset="0"/>
              </a:rPr>
              <a:t>  }</a:t>
            </a:r>
          </a:p>
          <a:p>
            <a:r>
              <a:rPr lang="en-US" sz="1900" dirty="0" smtClean="0">
                <a:latin typeface="Courier New" panose="02070309020205020404" pitchFamily="49" charset="0"/>
                <a:cs typeface="Courier New" panose="02070309020205020404" pitchFamily="49" charset="0"/>
              </a:rPr>
              <a:t>]</a:t>
            </a:r>
            <a:endParaRPr lang="en-US" sz="1900" dirty="0">
              <a:latin typeface="Courier New" panose="02070309020205020404" pitchFamily="49" charset="0"/>
              <a:cs typeface="Courier New" panose="02070309020205020404" pitchFamily="49" charset="0"/>
            </a:endParaRPr>
          </a:p>
          <a:p>
            <a:r>
              <a:rPr lang="en-US" sz="1900" dirty="0" err="1">
                <a:latin typeface="Courier New" panose="02070309020205020404" pitchFamily="49" charset="0"/>
                <a:cs typeface="Courier New" panose="02070309020205020404" pitchFamily="49" charset="0"/>
              </a:rPr>
              <a:t>include_recipe</a:t>
            </a: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iis-</a:t>
            </a:r>
            <a:r>
              <a:rPr lang="en-US" sz="1900" dirty="0" err="1" smtClean="0">
                <a:latin typeface="Courier New" panose="02070309020205020404" pitchFamily="49" charset="0"/>
                <a:cs typeface="Courier New" panose="02070309020205020404" pitchFamily="49" charset="0"/>
              </a:rPr>
              <a:t>lb</a:t>
            </a:r>
            <a:r>
              <a:rPr lang="en-US" sz="19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912994"/>
            <a:ext cx="14404975" cy="2317146"/>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575403"/>
            <a:ext cx="14404975" cy="2292929"/>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24521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a:t>
            </a:r>
            <a:r>
              <a:rPr lang="en-US" dirty="0" err="1" smtClean="0"/>
              <a:t>myiis-lb</a:t>
            </a:r>
            <a:r>
              <a:rPr lang="en-US" dirty="0" smtClean="0"/>
              <a:t> Default Recipe</a:t>
            </a:r>
            <a:endParaRPr lang="en-US" dirty="0"/>
          </a:p>
        </p:txBody>
      </p:sp>
      <p:sp>
        <p:nvSpPr>
          <p:cNvPr id="3" name="Content Placeholder 2"/>
          <p:cNvSpPr>
            <a:spLocks noGrp="1"/>
          </p:cNvSpPr>
          <p:nvPr>
            <p:ph sz="quarter" idx="10"/>
          </p:nvPr>
        </p:nvSpPr>
        <p:spPr/>
        <p:txBody>
          <a:bodyPr>
            <a:noAutofit/>
          </a:bodyPr>
          <a:lstStyle/>
          <a:p>
            <a:r>
              <a:rPr lang="en-US" sz="2400" dirty="0" err="1">
                <a:latin typeface="Courier New" panose="02070309020205020404" pitchFamily="49" charset="0"/>
                <a:cs typeface="Courier New" panose="02070309020205020404" pitchFamily="49" charset="0"/>
              </a:rPr>
              <a:t>node.default</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iis-lb</a:t>
            </a:r>
            <a:r>
              <a:rPr lang="en-US" sz="2400" dirty="0">
                <a:latin typeface="Courier New" panose="02070309020205020404" pitchFamily="49" charset="0"/>
                <a:cs typeface="Courier New" panose="02070309020205020404" pitchFamily="49" charset="0"/>
              </a:rPr>
              <a:t>']['members'] = [</a:t>
            </a:r>
          </a:p>
          <a:p>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    'address' =&gt; 'ec2-52-8-71-11.us-west-1.compute.amazonaws.com',</a:t>
            </a:r>
          </a:p>
          <a:p>
            <a:r>
              <a:rPr lang="en-US" sz="2400" dirty="0">
                <a:latin typeface="Courier New" panose="02070309020205020404" pitchFamily="49" charset="0"/>
                <a:cs typeface="Courier New" panose="02070309020205020404" pitchFamily="49" charset="0"/>
              </a:rPr>
              <a:t>    'weight' =&gt; 100,</a:t>
            </a:r>
          </a:p>
          <a:p>
            <a:r>
              <a:rPr lang="en-US" sz="2400" dirty="0">
                <a:latin typeface="Courier New" panose="02070309020205020404" pitchFamily="49" charset="0"/>
                <a:cs typeface="Courier New" panose="02070309020205020404" pitchFamily="49" charset="0"/>
              </a:rPr>
              <a:t>    'port'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ssl_port</a:t>
            </a:r>
            <a:r>
              <a:rPr lang="en-US" sz="2400" dirty="0">
                <a:latin typeface="Courier New" panose="02070309020205020404" pitchFamily="49" charset="0"/>
                <a:cs typeface="Courier New" panose="02070309020205020404" pitchFamily="49" charset="0"/>
              </a:rPr>
              <a:t>' =&gt; </a:t>
            </a:r>
            <a:r>
              <a:rPr lang="en-US" sz="2400" dirty="0" smtClean="0">
                <a:latin typeface="Courier New" panose="02070309020205020404" pitchFamily="49" charset="0"/>
                <a:cs typeface="Courier New" panose="02070309020205020404" pitchFamily="49" charset="0"/>
              </a:rPr>
              <a:t>80</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iis-</a:t>
            </a:r>
            <a:r>
              <a:rPr lang="en-US" sz="2400" dirty="0" err="1" smtClean="0">
                <a:latin typeface="Courier New" panose="02070309020205020404" pitchFamily="49" charset="0"/>
                <a:cs typeface="Courier New" panose="02070309020205020404" pitchFamily="49" charset="0"/>
              </a:rPr>
              <a:t>lb</a:t>
            </a:r>
            <a:r>
              <a:rPr lang="en-US" sz="2400" dirty="0">
                <a:latin typeface="Courier New" panose="02070309020205020404" pitchFamily="49" charset="0"/>
                <a:cs typeface="Courier New" panose="02070309020205020404" pitchFamily="49" charset="0"/>
              </a:rPr>
              <a:t>::default'</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\recipes\</a:t>
            </a:r>
            <a:r>
              <a:rPr lang="en-US" dirty="0" err="1">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6265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create a cookbook to manage a load balancer</a:t>
            </a:r>
          </a:p>
          <a:p>
            <a:pPr marL="380990" indent="-380990">
              <a:buFont typeface="Wingdings" charset="2"/>
              <a:buChar char="ü"/>
            </a:pPr>
            <a:r>
              <a:rPr lang="en-US" dirty="0" smtClean="0"/>
              <a:t>Configure </a:t>
            </a:r>
            <a:r>
              <a:rPr lang="en-US" dirty="0"/>
              <a:t>the 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6016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a:t>
            </a:r>
            <a:r>
              <a:rPr lang="en-US" dirty="0" smtClean="0"/>
              <a:t>Change in the Cookbook Directory</a:t>
            </a:r>
            <a:endParaRPr lang="en-US" dirty="0"/>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myiis-lb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a:t>
            </a:r>
            <a:r>
              <a:rPr lang="en-US" dirty="0" err="1">
                <a:latin typeface="Courier New" panose="02070309020205020404" pitchFamily="49" charset="0"/>
                <a:cs typeface="Courier New" panose="02070309020205020404" pitchFamily="49" charset="0"/>
              </a:rPr>
              <a:t>supermarket.chef.io</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chef_handler</a:t>
            </a:r>
            <a:r>
              <a:rPr lang="en-US" dirty="0">
                <a:latin typeface="Courier New" panose="02070309020205020404" pitchFamily="49" charset="0"/>
                <a:cs typeface="Courier New" panose="02070309020205020404" pitchFamily="49" charset="0"/>
              </a:rPr>
              <a:t> (1.2.0)</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a:t>
            </a:r>
            <a:r>
              <a:rPr lang="en-US" dirty="0">
                <a:latin typeface="Courier New" panose="02070309020205020404" pitchFamily="49" charset="0"/>
                <a:cs typeface="Courier New" panose="02070309020205020404" pitchFamily="49" charset="0"/>
              </a:rPr>
              <a:t> (4.1.5)</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iis-lb</a:t>
            </a:r>
            <a:r>
              <a:rPr lang="en-US" dirty="0">
                <a:latin typeface="Courier New" panose="02070309020205020404" pitchFamily="49" charset="0"/>
                <a:cs typeface="Courier New" panose="02070309020205020404" pitchFamily="49" charset="0"/>
              </a:rPr>
              <a:t> (0.2.4)</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 (0.1.0) from source at .</a:t>
            </a:r>
          </a:p>
          <a:p>
            <a:r>
              <a:rPr lang="en-US" dirty="0">
                <a:latin typeface="Courier New" panose="02070309020205020404" pitchFamily="49" charset="0"/>
                <a:cs typeface="Courier New" panose="02070309020205020404" pitchFamily="49" charset="0"/>
              </a:rPr>
              <a:t>Installing </a:t>
            </a:r>
            <a:r>
              <a:rPr lang="en-US" dirty="0" err="1">
                <a:latin typeface="Courier New" panose="02070309020205020404" pitchFamily="49" charset="0"/>
                <a:cs typeface="Courier New" panose="02070309020205020404" pitchFamily="49" charset="0"/>
              </a:rPr>
              <a:t>webpi</a:t>
            </a:r>
            <a:r>
              <a:rPr lang="en-US" dirty="0">
                <a:latin typeface="Courier New" panose="02070309020205020404" pitchFamily="49" charset="0"/>
                <a:cs typeface="Courier New" panose="02070309020205020404" pitchFamily="49" charset="0"/>
              </a:rPr>
              <a:t> (2.0.0)</a:t>
            </a:r>
          </a:p>
          <a:p>
            <a:r>
              <a:rPr lang="en-US" dirty="0">
                <a:latin typeface="Courier New" panose="02070309020205020404" pitchFamily="49" charset="0"/>
                <a:cs typeface="Courier New" panose="02070309020205020404" pitchFamily="49" charset="0"/>
              </a:rPr>
              <a:t>Using windows (1.39.0)</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Install Cookbook Dependencies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7" name="Rectangle 6"/>
          <p:cNvSpPr/>
          <p:nvPr/>
        </p:nvSpPr>
        <p:spPr bwMode="auto">
          <a:xfrm>
            <a:off x="1111693" y="3738544"/>
            <a:ext cx="14431939" cy="274731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load balancer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550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Load Balancer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xmlns="">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chef_handler</a:t>
            </a:r>
            <a:r>
              <a:rPr lang="en-US" sz="2000" dirty="0">
                <a:latin typeface="Courier New" panose="02070309020205020404" pitchFamily="49" charset="0"/>
                <a:cs typeface="Courier New" panose="02070309020205020404" pitchFamily="49" charset="0"/>
              </a:rPr>
              <a:t> (1.2.0)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a:t>
            </a:r>
            <a:r>
              <a:rPr lang="en-US" sz="2000" dirty="0">
                <a:latin typeface="Courier New" panose="02070309020205020404" pitchFamily="49" charset="0"/>
                <a:cs typeface="Courier New" panose="02070309020205020404" pitchFamily="49" charset="0"/>
              </a:rPr>
              <a:t> (4.1.5)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iis-lb</a:t>
            </a:r>
            <a:r>
              <a:rPr lang="en-US" sz="2000" dirty="0">
                <a:latin typeface="Courier New" panose="02070309020205020404" pitchFamily="49" charset="0"/>
                <a:cs typeface="Courier New" panose="02070309020205020404" pitchFamily="49" charset="0"/>
              </a:rPr>
              <a:t> (0.1.9)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myiis-lb</a:t>
            </a:r>
            <a:r>
              <a:rPr lang="en-US" sz="2000" dirty="0">
                <a:latin typeface="Courier New" panose="02070309020205020404" pitchFamily="49" charset="0"/>
                <a:cs typeface="Courier New" panose="02070309020205020404" pitchFamily="49" charset="0"/>
              </a:rPr>
              <a:t> (0.1.0)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webpi</a:t>
            </a:r>
            <a:r>
              <a:rPr lang="en-US" sz="2000" dirty="0">
                <a:latin typeface="Courier New" panose="02070309020205020404" pitchFamily="49" charset="0"/>
                <a:cs typeface="Courier New" panose="02070309020205020404" pitchFamily="49" charset="0"/>
              </a:rPr>
              <a:t> (1.2.8)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windows (1.39.0) to: 'https://api.chef.io:443/organizations/</a:t>
            </a:r>
            <a:r>
              <a:rPr lang="en-US" sz="2000" dirty="0" err="1">
                <a:latin typeface="Courier New" panose="02070309020205020404" pitchFamily="49" charset="0"/>
                <a:cs typeface="Courier New" panose="02070309020205020404" pitchFamily="49" charset="0"/>
              </a:rPr>
              <a:t>bakh</a:t>
            </a:r>
            <a:r>
              <a:rPr lang="en-US" sz="2000"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Upload </a:t>
            </a:r>
            <a:r>
              <a:rPr lang="en-US"/>
              <a:t>the </a:t>
            </a:r>
            <a:r>
              <a:rPr lang="en-US" smtClean="0"/>
              <a:t>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-demo          0.2.1</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iis-lb</a:t>
            </a:r>
            <a:r>
              <a:rPr lang="en-US" dirty="0" smtClean="0">
                <a:latin typeface="Courier New" panose="02070309020205020404" pitchFamily="49" charset="0"/>
                <a:cs typeface="Courier New" panose="02070309020205020404" pitchFamily="49" charset="0"/>
              </a:rPr>
              <a:t>            1.6.6</a:t>
            </a:r>
            <a:endParaRPr lang="en-US" dirty="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0.1.0</a:t>
            </a:r>
          </a:p>
          <a:p>
            <a:r>
              <a:rPr lang="en-US" dirty="0" err="1" smtClean="0">
                <a:latin typeface="Courier New" panose="02070309020205020404" pitchFamily="49" charset="0"/>
                <a:cs typeface="Courier New" panose="02070309020205020404" pitchFamily="49" charset="0"/>
              </a:rPr>
              <a:t>chef_handler</a:t>
            </a:r>
            <a:r>
              <a:rPr lang="en-US" dirty="0" smtClean="0">
                <a:latin typeface="Courier New" panose="02070309020205020404" pitchFamily="49" charset="0"/>
                <a:cs typeface="Courier New" panose="02070309020205020404" pitchFamily="49" charset="0"/>
              </a:rPr>
              <a:t>      1.2.0</a:t>
            </a:r>
          </a:p>
          <a:p>
            <a:r>
              <a:rPr lang="en-US" dirty="0" err="1" smtClean="0">
                <a:latin typeface="Courier New" panose="02070309020205020404" pitchFamily="49" charset="0"/>
                <a:cs typeface="Courier New" panose="02070309020205020404" pitchFamily="49" charset="0"/>
              </a:rPr>
              <a:t>iis</a:t>
            </a:r>
            <a:r>
              <a:rPr lang="en-US" dirty="0" smtClean="0">
                <a:latin typeface="Courier New" panose="02070309020205020404" pitchFamily="49" charset="0"/>
                <a:cs typeface="Courier New" panose="02070309020205020404" pitchFamily="49" charset="0"/>
              </a:rPr>
              <a:t>               4.1.5</a:t>
            </a:r>
          </a:p>
          <a:p>
            <a:r>
              <a:rPr lang="en-US" dirty="0" err="1" smtClean="0">
                <a:latin typeface="Courier New" panose="02070309020205020404" pitchFamily="49" charset="0"/>
                <a:cs typeface="Courier New" panose="02070309020205020404" pitchFamily="49" charset="0"/>
              </a:rPr>
              <a:t>webpi</a:t>
            </a:r>
            <a:r>
              <a:rPr lang="en-US" dirty="0" smtClean="0">
                <a:latin typeface="Courier New" panose="02070309020205020404" pitchFamily="49" charset="0"/>
                <a:cs typeface="Courier New" panose="02070309020205020404" pitchFamily="49" charset="0"/>
              </a:rPr>
              <a:t>             1.2.8</a:t>
            </a:r>
          </a:p>
          <a:p>
            <a:r>
              <a:rPr lang="en-US" dirty="0" smtClean="0">
                <a:latin typeface="Courier New" panose="02070309020205020404" pitchFamily="49" charset="0"/>
                <a:cs typeface="Courier New" panose="02070309020205020404" pitchFamily="49" charset="0"/>
              </a:rPr>
              <a:t>windows           1.39.0</a:t>
            </a:r>
          </a:p>
          <a:p>
            <a:r>
              <a:rPr lang="en-US" dirty="0">
                <a:latin typeface="Courier New" panose="02070309020205020404" pitchFamily="49" charset="0"/>
                <a:cs typeface="Courier New" panose="02070309020205020404" pitchFamily="49" charset="0"/>
              </a:rPr>
              <a:t>workstation       0.1.0</a:t>
            </a:r>
          </a:p>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874659"/>
            <a:ext cx="14431939" cy="26968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ü"/>
            </a:pPr>
            <a:r>
              <a:rPr lang="en-US" dirty="0" smtClean="0"/>
              <a:t>Find or </a:t>
            </a:r>
            <a:r>
              <a:rPr lang="en-US" dirty="0"/>
              <a:t>c</a:t>
            </a:r>
            <a:r>
              <a:rPr lang="en-US" dirty="0" smtClean="0"/>
              <a:t>reate a cookbook to manage a </a:t>
            </a:r>
            <a:r>
              <a:rPr lang="en-US" dirty="0"/>
              <a:t>load </a:t>
            </a:r>
            <a:r>
              <a:rPr lang="en-US" dirty="0" smtClean="0"/>
              <a:t>balancer</a:t>
            </a:r>
          </a:p>
          <a:p>
            <a:pPr marL="380990" indent="-380990">
              <a:buFont typeface="Wingdings" charset="2"/>
              <a:buChar char="ü"/>
            </a:pPr>
            <a:r>
              <a:rPr lang="en-US" dirty="0" smtClean="0"/>
              <a:t>Configure the </a:t>
            </a:r>
            <a:r>
              <a:rPr lang="en-US" dirty="0"/>
              <a:t>load </a:t>
            </a:r>
            <a:r>
              <a:rPr lang="en-US" dirty="0" smtClean="0"/>
              <a:t>balancer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67711" y="2496327"/>
            <a:ext cx="12118841" cy="852712"/>
          </a:xfrm>
        </p:spPr>
        <p:txBody>
          <a:bodyPr>
            <a:normAutofit fontScale="90000"/>
          </a:bodyPr>
          <a:lstStyle/>
          <a:p>
            <a:r>
              <a:rPr lang="en-US" dirty="0" smtClean="0"/>
              <a:t>Lab: Bootstrap a Load Balancer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RDP to that system and run chef-client</a:t>
            </a:r>
            <a:endParaRPr lang="en-US" dirty="0"/>
          </a:p>
          <a:p>
            <a:pPr marL="609585" indent="-609585">
              <a:lnSpc>
                <a:spcPct val="120000"/>
              </a:lnSpc>
              <a:buFont typeface="Wingdings" charset="2"/>
              <a:buChar char="q"/>
            </a:pPr>
            <a:r>
              <a:rPr lang="en-US" dirty="0" smtClean="0"/>
              <a:t>Verify that traffic to the load balancer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bootstrap windows </a:t>
            </a:r>
            <a:r>
              <a:rPr lang="en-US" sz="3000" dirty="0" err="1" smtClean="0">
                <a:latin typeface="Courier New" panose="02070309020205020404" pitchFamily="49" charset="0"/>
                <a:cs typeface="Courier New" panose="02070309020205020404" pitchFamily="49" charset="0"/>
              </a:rPr>
              <a:t>winrm</a:t>
            </a:r>
            <a:r>
              <a:rPr lang="en-US" sz="3000" dirty="0" smtClean="0">
                <a:latin typeface="Courier New" panose="02070309020205020404" pitchFamily="49" charset="0"/>
                <a:cs typeface="Courier New" panose="02070309020205020404" pitchFamily="49" charset="0"/>
              </a:rPr>
              <a:t> FQDN2 -x USER -P PWD -N node2</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WIN-F9R1IJ8VE59</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52.90.82.67</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windows 6.3.9600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smtClean="0">
                <a:latin typeface="Courier New" panose="02070309020205020404" pitchFamily="49" charset="0"/>
                <a:cs typeface="Courier New" panose="02070309020205020404" pitchFamily="49" charset="0"/>
              </a:rPr>
              <a:t>myiis-lb</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a:t>
            </a:r>
            <a:r>
              <a:rPr lang="en-US" sz="3200" dirty="0" err="1" smtClean="0">
                <a:latin typeface="Courier New" panose="02070309020205020404" pitchFamily="49" charset="0"/>
                <a:cs typeface="Courier New" panose="02070309020205020404" pitchFamily="49" charset="0"/>
              </a:rPr>
              <a:t>myiis-lb</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WIN-F9R1IJ8VE59</a:t>
            </a:r>
          </a:p>
          <a:p>
            <a:r>
              <a:rPr lang="en-US" dirty="0">
                <a:latin typeface="Courier New" panose="02070309020205020404" pitchFamily="49" charset="0"/>
                <a:cs typeface="Courier New" panose="02070309020205020404" pitchFamily="49" charset="0"/>
              </a:rPr>
              <a:t>IP:          52.90.82.67</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myiis-lb</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windows 6.3.9600</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RDP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00" dirty="0">
                <a:latin typeface="Courier New" panose="02070309020205020404" pitchFamily="49" charset="0"/>
                <a:cs typeface="Courier New" panose="02070309020205020404" pitchFamily="49" charset="0"/>
              </a:rPr>
              <a:t>knife </a:t>
            </a:r>
            <a:r>
              <a:rPr lang="en-US" sz="2100" dirty="0" err="1">
                <a:latin typeface="Courier New" panose="02070309020205020404" pitchFamily="49" charset="0"/>
                <a:cs typeface="Courier New" panose="02070309020205020404" pitchFamily="49" charset="0"/>
              </a:rPr>
              <a:t>winrm</a:t>
            </a:r>
            <a:r>
              <a:rPr lang="en-US" sz="2100" dirty="0">
                <a:latin typeface="Courier New" panose="02070309020205020404" pitchFamily="49" charset="0"/>
                <a:cs typeface="Courier New" panose="02070309020205020404" pitchFamily="49" charset="0"/>
              </a:rPr>
              <a:t> QUERY COMMAND (options)</a:t>
            </a:r>
          </a:p>
          <a:p>
            <a:r>
              <a:rPr lang="en-US" sz="2100" dirty="0">
                <a:latin typeface="Courier New" panose="02070309020205020404" pitchFamily="49" charset="0"/>
                <a:cs typeface="Courier New" panose="02070309020205020404" pitchFamily="49" charset="0"/>
              </a:rPr>
              <a:t>    -a, --attribute ATTR             The attribute to use for opening the connection - default is </a:t>
            </a:r>
            <a:r>
              <a:rPr lang="en-US" sz="2100" dirty="0" err="1">
                <a:latin typeface="Courier New" panose="02070309020205020404" pitchFamily="49" charset="0"/>
                <a:cs typeface="Courier New" panose="02070309020205020404" pitchFamily="49" charset="0"/>
              </a:rPr>
              <a:t>fqdn</a:t>
            </a:r>
            <a:endParaRPr lang="en-US" sz="2100" dirty="0">
              <a:latin typeface="Courier New" panose="02070309020205020404" pitchFamily="49" charset="0"/>
              <a:cs typeface="Courier New" panose="02070309020205020404" pitchFamily="49" charset="0"/>
            </a:endParaRPr>
          </a:p>
          <a:p>
            <a:r>
              <a:rPr lang="en-US" sz="2100" dirty="0">
                <a:latin typeface="Courier New" panose="02070309020205020404" pitchFamily="49" charset="0"/>
                <a:cs typeface="Courier New" panose="02070309020205020404" pitchFamily="49" charset="0"/>
              </a:rPr>
              <a:t>    -f CA_TRUST_FILE,                The Certificate Authority (CA) trust file used for SSL transport</a:t>
            </a:r>
          </a:p>
          <a:p>
            <a:r>
              <a:rPr lang="en-US" sz="2100" dirty="0">
                <a:latin typeface="Courier New" panose="02070309020205020404" pitchFamily="49" charset="0"/>
                <a:cs typeface="Courier New" panose="02070309020205020404" pitchFamily="49" charset="0"/>
              </a:rPr>
              <a:t>        --</a:t>
            </a:r>
            <a:r>
              <a:rPr lang="en-US" sz="2100" dirty="0" err="1">
                <a:latin typeface="Courier New" panose="02070309020205020404" pitchFamily="49" charset="0"/>
                <a:cs typeface="Courier New" panose="02070309020205020404" pitchFamily="49" charset="0"/>
              </a:rPr>
              <a:t>ca</a:t>
            </a:r>
            <a:r>
              <a:rPr lang="en-US" sz="2100" dirty="0">
                <a:latin typeface="Courier New" panose="02070309020205020404" pitchFamily="49" charset="0"/>
                <a:cs typeface="Courier New" panose="02070309020205020404" pitchFamily="49" charset="0"/>
              </a:rPr>
              <a:t>-trust-file</a:t>
            </a:r>
          </a:p>
          <a:p>
            <a:r>
              <a:rPr lang="en-US" sz="2100" dirty="0">
                <a:latin typeface="Courier New" panose="02070309020205020404" pitchFamily="49" charset="0"/>
                <a:cs typeface="Courier New" panose="02070309020205020404" pitchFamily="49" charset="0"/>
              </a:rPr>
              <a:t>    -s, --server-</a:t>
            </a:r>
            <a:r>
              <a:rPr lang="en-US" sz="2100" dirty="0" err="1">
                <a:latin typeface="Courier New" panose="02070309020205020404" pitchFamily="49" charset="0"/>
                <a:cs typeface="Courier New" panose="02070309020205020404" pitchFamily="49" charset="0"/>
              </a:rPr>
              <a:t>url</a:t>
            </a:r>
            <a:r>
              <a:rPr lang="en-US" sz="2100" dirty="0">
                <a:latin typeface="Courier New" panose="02070309020205020404" pitchFamily="49" charset="0"/>
                <a:cs typeface="Courier New" panose="02070309020205020404" pitchFamily="49" charset="0"/>
              </a:rPr>
              <a:t> URL             Chef Server URL</a:t>
            </a:r>
          </a:p>
          <a:p>
            <a:r>
              <a:rPr lang="en-US" sz="2100" dirty="0">
                <a:latin typeface="Courier New" panose="02070309020205020404" pitchFamily="49" charset="0"/>
                <a:cs typeface="Courier New" panose="02070309020205020404" pitchFamily="49" charset="0"/>
              </a:rPr>
              <a:t>        --chef-zero-host HOST        Host to start chef-zero on</a:t>
            </a:r>
          </a:p>
          <a:p>
            <a:r>
              <a:rPr lang="en-US" sz="21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100" dirty="0">
                <a:latin typeface="Courier New" panose="02070309020205020404" pitchFamily="49" charset="0"/>
                <a:cs typeface="Courier New" panose="02070309020205020404" pitchFamily="49" charset="0"/>
              </a:rPr>
              <a:t>    -k, --key KEY                    API Client Key</a:t>
            </a:r>
          </a:p>
          <a:p>
            <a:r>
              <a:rPr lang="en-US" sz="2100" dirty="0">
                <a:latin typeface="Courier New" panose="02070309020205020404" pitchFamily="49" charset="0"/>
                <a:cs typeface="Courier New" panose="02070309020205020404" pitchFamily="49" charset="0"/>
              </a:rPr>
              <a:t>        --[no-]color                 Use colored output, defaults to enabled</a:t>
            </a:r>
          </a:p>
          <a:p>
            <a:r>
              <a:rPr lang="en-US" sz="2100" dirty="0">
                <a:latin typeface="Courier New" panose="02070309020205020404" pitchFamily="49" charset="0"/>
                <a:cs typeface="Courier New" panose="02070309020205020404" pitchFamily="49" charset="0"/>
              </a:rPr>
              <a:t>    -c, --</a:t>
            </a:r>
            <a:r>
              <a:rPr lang="en-US" sz="2100" dirty="0" err="1">
                <a:latin typeface="Courier New" panose="02070309020205020404" pitchFamily="49" charset="0"/>
                <a:cs typeface="Courier New" panose="02070309020205020404" pitchFamily="49" charset="0"/>
              </a:rPr>
              <a:t>config</a:t>
            </a:r>
            <a:r>
              <a:rPr lang="en-US" sz="2100" dirty="0">
                <a:latin typeface="Courier New" panose="02070309020205020404" pitchFamily="49" charset="0"/>
                <a:cs typeface="Courier New" panose="02070309020205020404" pitchFamily="49" charset="0"/>
              </a:rPr>
              <a:t> CONFIG              The configuration file to use</a:t>
            </a:r>
          </a:p>
          <a:p>
            <a:r>
              <a:rPr lang="en-US" sz="2100" dirty="0">
                <a:latin typeface="Courier New" panose="02070309020205020404" pitchFamily="49" charset="0"/>
                <a:cs typeface="Courier New" panose="02070309020205020404" pitchFamily="49" charset="0"/>
              </a:rPr>
              <a:t>        --defaults                   Accept default values for all questions</a:t>
            </a:r>
          </a:p>
        </p:txBody>
      </p:sp>
      <p:sp>
        <p:nvSpPr>
          <p:cNvPr id="3" name="Title 2"/>
          <p:cNvSpPr>
            <a:spLocks noGrp="1"/>
          </p:cNvSpPr>
          <p:nvPr>
            <p:ph type="title"/>
          </p:nvPr>
        </p:nvSpPr>
        <p:spPr/>
        <p:txBody>
          <a:bodyPr/>
          <a:lstStyle/>
          <a:p>
            <a:r>
              <a:rPr lang="en-US" dirty="0" smtClean="0"/>
              <a:t>GE: Using knife </a:t>
            </a:r>
            <a:r>
              <a:rPr lang="en-US" dirty="0" err="1" smtClean="0"/>
              <a:t>winrm</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a:t>
            </a:r>
            <a:r>
              <a:rPr lang="en-US" dirty="0" err="1" smtClean="0">
                <a:latin typeface="Courier New" panose="02070309020205020404" pitchFamily="49" charset="0"/>
                <a:cs typeface="Courier New" panose="02070309020205020404" pitchFamily="49" charset="0"/>
              </a:rPr>
              <a:t>winrm</a:t>
            </a:r>
            <a:r>
              <a:rPr lang="en-US" dirty="0" smtClean="0">
                <a:latin typeface="Courier New" panose="02070309020205020404" pitchFamily="49" charset="0"/>
                <a:cs typeface="Courier New" panose="02070309020205020404" pitchFamily="49" charset="0"/>
              </a:rPr>
              <a:t>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Balancer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a:t>
            </a:r>
            <a:r>
              <a:rPr lang="en-US" dirty="0"/>
              <a:t>load </a:t>
            </a:r>
            <a:r>
              <a:rPr lang="en-US" dirty="0" smtClean="0"/>
              <a:t>balancer within our infrastructure:</a:t>
            </a:r>
          </a:p>
          <a:p>
            <a:pPr lvl="1"/>
            <a:endParaRPr lang="en-US" dirty="0" smtClean="0"/>
          </a:p>
          <a:p>
            <a:pPr lvl="2"/>
            <a:r>
              <a:rPr lang="en-US" dirty="0" smtClean="0"/>
              <a:t>Write a </a:t>
            </a:r>
            <a:r>
              <a:rPr lang="en-US" dirty="0" err="1" smtClean="0"/>
              <a:t>iis-lb</a:t>
            </a:r>
            <a:r>
              <a:rPr lang="en-US" dirty="0" smtClean="0"/>
              <a:t> (load balancer)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err="1" smtClean="0"/>
              <a:t>iis-lb</a:t>
            </a:r>
            <a:r>
              <a:rPr lang="en-US" sz="2400" dirty="0" smtClean="0"/>
              <a:t>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a:t>
            </a:r>
            <a:r>
              <a:rPr lang="en-US" sz="4500" dirty="0"/>
              <a:t>load balancer</a:t>
            </a:r>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smtClean="0">
                <a:latin typeface="Courier New" panose="02070309020205020404" pitchFamily="49" charset="0"/>
                <a:cs typeface="Courier New" panose="02070309020205020404" pitchFamily="49" charset="0"/>
              </a:rPr>
              <a:t>myiis-lb</a:t>
            </a:r>
            <a:r>
              <a:rPr lang="en-US" sz="2200" dirty="0" smtClean="0">
                <a:latin typeface="Courier New" panose="02070309020205020404" pitchFamily="49" charset="0"/>
                <a:cs typeface="Courier New" panose="02070309020205020404" pitchFamily="49" charset="0"/>
              </a:rPr>
              <a:t>"</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t>
            </a:r>
            <a:r>
              <a:rPr lang="en-US" sz="2200" dirty="0" err="1" smtClean="0">
                <a:latin typeface="Courier New" panose="02070309020205020404" pitchFamily="49" charset="0"/>
                <a:cs typeface="Courier New" panose="02070309020205020404" pitchFamily="49" charset="0"/>
              </a:rPr>
              <a:t>iis</a:t>
            </a:r>
            <a:r>
              <a:rPr lang="en-US" sz="2200" dirty="0" smtClean="0">
                <a:latin typeface="Courier New" panose="02070309020205020404" pitchFamily="49" charset="0"/>
                <a:cs typeface="Courier New" panose="02070309020205020404" pitchFamily="49" charset="0"/>
              </a:rPr>
              <a:t>-demo:</a:t>
            </a:r>
            <a:r>
              <a:rPr lang="en-US" sz="2200" dirty="0">
                <a:latin typeface="Courier New" panose="02070309020205020404" pitchFamily="49" charset="0"/>
                <a:cs typeface="Courier New" panose="02070309020205020404" pitchFamily="49" charset="0"/>
              </a:rPr>
              <a:t>:server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2600" dirty="0" smtClean="0">
                <a:latin typeface="Courier New" panose="02070309020205020404" pitchFamily="49" charset="0"/>
                <a:cs typeface="Courier New" panose="02070309020205020404" pitchFamily="49" charset="0"/>
              </a:rPr>
              <a:t>$ knife </a:t>
            </a:r>
            <a:r>
              <a:rPr lang="en-US" sz="2600" dirty="0" err="1" smtClean="0">
                <a:latin typeface="Courier New" panose="02070309020205020404" pitchFamily="49" charset="0"/>
                <a:cs typeface="Courier New" panose="02070309020205020404" pitchFamily="49" charset="0"/>
              </a:rPr>
              <a:t>winrm</a:t>
            </a:r>
            <a:r>
              <a:rPr lang="en-US" sz="2600" dirty="0" smtClean="0">
                <a:latin typeface="Courier New" panose="02070309020205020404" pitchFamily="49" charset="0"/>
                <a:cs typeface="Courier New" panose="02070309020205020404" pitchFamily="49" charset="0"/>
              </a:rPr>
              <a:t> *:* -x USERNAME -P PASSWORD –a </a:t>
            </a:r>
            <a:r>
              <a:rPr lang="en-US" sz="2600" dirty="0" err="1" smtClean="0">
                <a:latin typeface="Courier New" panose="02070309020205020404" pitchFamily="49" charset="0"/>
                <a:cs typeface="Courier New" panose="02070309020205020404" pitchFamily="49" charset="0"/>
              </a:rPr>
              <a:t>ipaddress</a:t>
            </a:r>
            <a:r>
              <a:rPr lang="en-US" sz="2600" dirty="0" smtClean="0">
                <a:latin typeface="Courier New" panose="02070309020205020404" pitchFamily="49" charset="0"/>
                <a:cs typeface="Courier New" panose="02070309020205020404" pitchFamily="49" charset="0"/>
              </a:rPr>
              <a:t> "chef-client"</a:t>
            </a:r>
            <a:endParaRPr lang="en-US" sz="26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41</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33930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load balancer.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Find or create a cookbook to manage a load balancer</a:t>
            </a:r>
          </a:p>
          <a:p>
            <a:pPr marL="380990" indent="-380990">
              <a:buFont typeface="Wingdings" charset="2"/>
              <a:buChar char="ü"/>
            </a:pPr>
            <a:r>
              <a:rPr lang="en-US" dirty="0"/>
              <a:t>Configure the load balancer to send traffic to the new node</a:t>
            </a:r>
          </a:p>
          <a:p>
            <a:pPr marL="380990" indent="-380990">
              <a:buFont typeface="Wingdings" charset="2"/>
              <a:buChar char="ü"/>
            </a:pPr>
            <a:r>
              <a:rPr lang="en-US" dirty="0"/>
              <a:t>Upload cookbook to Chef Server</a:t>
            </a:r>
          </a:p>
          <a:p>
            <a:pPr marL="380990" indent="-380990">
              <a:buFont typeface="Wingdings" charset="2"/>
              <a:buChar char="ü"/>
            </a:pPr>
            <a:r>
              <a:rPr lang="en-US" dirty="0" smtClean="0"/>
              <a:t>Bootstrap a new node that runs the </a:t>
            </a:r>
            <a:r>
              <a:rPr lang="en-US" dirty="0" err="1" smtClean="0"/>
              <a:t>iis-lb</a:t>
            </a:r>
            <a:r>
              <a:rPr lang="en-US" dirty="0" smtClean="0"/>
              <a:t> cookbook</a:t>
            </a:r>
            <a:endParaRPr lang="en-US" dirty="0"/>
          </a:p>
        </p:txBody>
      </p:sp>
      <p:sp>
        <p:nvSpPr>
          <p:cNvPr id="4" name="Content Placeholder 3"/>
          <p:cNvSpPr>
            <a:spLocks noGrp="1"/>
          </p:cNvSpPr>
          <p:nvPr>
            <p:ph sz="quarter" idx="11"/>
          </p:nvPr>
        </p:nvSpPr>
        <p:spPr/>
        <p:txBody>
          <a:bodyPr/>
          <a:lstStyle/>
          <a:p>
            <a:r>
              <a:rPr lang="en-US" dirty="0" smtClean="0"/>
              <a:t>Adding a load 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cs typeface="Inconsolata"/>
              </a:rPr>
              <a:t>knife </a:t>
            </a:r>
            <a:r>
              <a:rPr lang="en-US" dirty="0" err="1" smtClean="0">
                <a:cs typeface="Inconsolata"/>
              </a:rPr>
              <a:t>winrm</a:t>
            </a:r>
            <a:endParaRPr lang="en-US" dirty="0" smtClean="0">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a:t>
            </a:r>
            <a:r>
              <a:rPr lang="en-US" dirty="0"/>
              <a:t>load balancer</a:t>
            </a:r>
            <a:endParaRPr lang="en-US" dirty="0" smtClean="0"/>
          </a:p>
          <a:p>
            <a:pPr marL="380990" indent="-380990">
              <a:buFont typeface="Wingdings" charset="2"/>
              <a:buChar char="q"/>
            </a:pPr>
            <a:r>
              <a:rPr lang="en-US" dirty="0" smtClean="0"/>
              <a:t>Configure the </a:t>
            </a:r>
            <a:r>
              <a:rPr lang="en-US" dirty="0"/>
              <a:t>load </a:t>
            </a:r>
            <a:r>
              <a:rPr lang="en-US" dirty="0" smtClean="0"/>
              <a:t>balancer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a:t>
            </a:r>
            <a:r>
              <a:rPr lang="en-US" dirty="0" err="1" smtClean="0"/>
              <a:t>iis-lb</a:t>
            </a:r>
            <a:r>
              <a:rPr lang="en-US" dirty="0" smtClean="0"/>
              <a:t> (load balancer) cookbook</a:t>
            </a:r>
            <a:endParaRPr lang="en-US" dirty="0"/>
          </a:p>
        </p:txBody>
      </p:sp>
      <p:sp>
        <p:nvSpPr>
          <p:cNvPr id="4" name="Content Placeholder 3"/>
          <p:cNvSpPr>
            <a:spLocks noGrp="1"/>
          </p:cNvSpPr>
          <p:nvPr>
            <p:ph sz="quarter" idx="11"/>
          </p:nvPr>
        </p:nvSpPr>
        <p:spPr/>
        <p:txBody>
          <a:bodyPr/>
          <a:lstStyle/>
          <a:p>
            <a:r>
              <a:rPr lang="en-US" dirty="0" smtClean="0"/>
              <a:t>Adding a </a:t>
            </a:r>
            <a:r>
              <a:rPr lang="en-US" dirty="0"/>
              <a:t>load </a:t>
            </a:r>
            <a:r>
              <a:rPr lang="en-US" dirty="0" smtClean="0"/>
              <a:t>balancer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3"/>
              </a:rPr>
              <a:t>https://</a:t>
            </a:r>
            <a:r>
              <a:rPr lang="en-US" sz="2800" dirty="0" smtClean="0">
                <a:hlinkClick r:id="rId3"/>
              </a:rPr>
              <a:t>supermarket.chef.io</a:t>
            </a:r>
            <a:r>
              <a:rPr lang="en-US" sz="2800" dirty="0"/>
              <a:t> </a:t>
            </a:r>
            <a:r>
              <a:rPr lang="en-US" sz="2800" dirty="0" smtClean="0"/>
              <a:t>page, type </a:t>
            </a:r>
            <a:r>
              <a:rPr lang="en-US" sz="2800" b="1" dirty="0" err="1" smtClean="0"/>
              <a:t>iis-lb</a:t>
            </a:r>
            <a:r>
              <a:rPr lang="en-US" sz="2800" dirty="0" smtClean="0"/>
              <a:t> in the search field and then click the </a:t>
            </a:r>
            <a:r>
              <a:rPr lang="en-US" sz="2800" b="1" dirty="0" smtClean="0"/>
              <a:t>GO</a:t>
            </a:r>
            <a:r>
              <a:rPr lang="en-US" sz="2800" dirty="0" smtClean="0"/>
              <a:t> button.</a:t>
            </a:r>
            <a:endParaRPr lang="en-US" sz="2800" dirty="0"/>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54126"/>
          <a:stretch/>
        </p:blipFill>
        <p:spPr>
          <a:xfrm>
            <a:off x="5427331" y="2501301"/>
            <a:ext cx="10492676" cy="5405014"/>
          </a:xfrm>
          <a:prstGeom prst="rect">
            <a:avLst/>
          </a:prstGeom>
        </p:spPr>
      </p:pic>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err="1" smtClean="0"/>
              <a:t>iis-lb</a:t>
            </a:r>
            <a:r>
              <a:rPr lang="en-US" sz="2800" b="1" dirty="0" smtClean="0"/>
              <a:t> </a:t>
            </a:r>
            <a:r>
              <a:rPr lang="en-US" sz="2800" dirty="0" smtClean="0"/>
              <a:t>link.</a:t>
            </a:r>
            <a:endParaRPr lang="en-US" sz="28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037" b="31941"/>
          <a:stretch/>
        </p:blipFill>
        <p:spPr>
          <a:xfrm>
            <a:off x="6299200" y="1856198"/>
            <a:ext cx="9245600" cy="5777980"/>
          </a:xfrm>
          <a:prstGeom prst="rect">
            <a:avLst/>
          </a:prstGeom>
        </p:spPr>
      </p:pic>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20241</TotalTime>
  <Words>4933</Words>
  <Application>Microsoft Macintosh PowerPoint</Application>
  <PresentationFormat>Custom</PresentationFormat>
  <Paragraphs>628</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Courier New</vt:lpstr>
      <vt:lpstr>Inconsolata</vt:lpstr>
      <vt:lpstr>Wingdings</vt:lpstr>
      <vt:lpstr>Arial</vt:lpstr>
      <vt:lpstr>ChefDk3.2Template</vt:lpstr>
      <vt:lpstr>Community Cookbooks</vt:lpstr>
      <vt:lpstr>Objectives</vt:lpstr>
      <vt:lpstr>Load Balancer</vt:lpstr>
      <vt:lpstr>Load Balancer</vt:lpstr>
      <vt:lpstr>Community Cookbooks</vt:lpstr>
      <vt:lpstr>Community Cookbooks</vt:lpstr>
      <vt:lpstr>Load Balancer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Load Balancer</vt:lpstr>
      <vt:lpstr>Supermarket Cookbooks</vt:lpstr>
      <vt:lpstr>GE: Capture Node's Public Host Name and IP</vt:lpstr>
      <vt:lpstr>GE: Capture Node's Public Host Name and IP</vt:lpstr>
      <vt:lpstr>AWS VM Instances</vt:lpstr>
      <vt:lpstr>GE: Capture Node's Public Host Name and IP</vt:lpstr>
      <vt:lpstr>GE: Edit the myiis-lb Default Recipe</vt:lpstr>
      <vt:lpstr>GE: Edit the myiis-lb Default Recipe</vt:lpstr>
      <vt:lpstr>GE: Edit the myiis-lb Default Recipe</vt:lpstr>
      <vt:lpstr>GE: Edit the myiis-lb Default Recipe</vt:lpstr>
      <vt:lpstr>Load Balancer</vt:lpstr>
      <vt:lpstr>Lab: Upload the Cookbook</vt:lpstr>
      <vt:lpstr>Lab: Change in the Cookbook Directory</vt:lpstr>
      <vt:lpstr>Lab: Install Cookbook Dependencies</vt:lpstr>
      <vt:lpstr>Lab: Upload the Cookbook to Chef Server</vt:lpstr>
      <vt:lpstr>Lab: Verify the Cookbook Upload</vt:lpstr>
      <vt:lpstr>Load Balancer</vt:lpstr>
      <vt:lpstr>Lab: Bootstrap a Load Balancer</vt:lpstr>
      <vt:lpstr>Lab: Bootstrap a New Node</vt:lpstr>
      <vt:lpstr>Lab: Validate the New Node</vt:lpstr>
      <vt:lpstr>Lab: Define the Run List</vt:lpstr>
      <vt:lpstr>Lab: Validate the Run List</vt:lpstr>
      <vt:lpstr>RDP Woes</vt:lpstr>
      <vt:lpstr>GE: Using knife winrm</vt:lpstr>
      <vt:lpstr>GE: Define the Run List</vt:lpstr>
      <vt:lpstr>PowerPoint Presentation</vt:lpstr>
      <vt:lpstr>Load Balancer</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2193</cp:revision>
  <cp:lastPrinted>2015-02-07T23:49:10Z</cp:lastPrinted>
  <dcterms:created xsi:type="dcterms:W3CDTF">2012-09-13T17:36:07Z</dcterms:created>
  <dcterms:modified xsi:type="dcterms:W3CDTF">2016-01-09T00:51:33Z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